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tags/tag16.xml" ContentType="application/vnd.openxmlformats-officedocument.presentationml.tags+xml"/>
  <Override PartName="/ppt/tags/tag18.xml" ContentType="application/vnd.openxmlformats-officedocument.presentationml.tags+xml"/>
  <Override PartName="/ppt/slideLayouts/slideLayout10.xml" ContentType="application/vnd.openxmlformats-officedocument.presentationml.slideLayout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slides/slide1.xml" ContentType="application/vnd.openxmlformats-officedocument.presentationml.slide+xml"/>
  <Override PartName="/ppt/slides/slide1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tags/tag3.xml" ContentType="application/vnd.openxmlformats-officedocument.presentationml.tags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2.xml" ContentType="application/vnd.openxmlformats-officedocument.themeOverride+xml"/>
  <Default Extension="wav" ContentType="audio/wav"/>
  <Override PartName="/ppt/tags/tag1.xml" ContentType="application/vnd.openxmlformats-officedocument.presentationml.tags+xml"/>
  <Override PartName="/ppt/tags/tag19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tags/tag17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9" r:id="rId3"/>
    <p:sldId id="258" r:id="rId4"/>
    <p:sldId id="264" r:id="rId5"/>
    <p:sldId id="265" r:id="rId6"/>
    <p:sldId id="268" r:id="rId7"/>
    <p:sldId id="266" r:id="rId8"/>
    <p:sldId id="270" r:id="rId9"/>
    <p:sldId id="284" r:id="rId10"/>
    <p:sldId id="280" r:id="rId11"/>
    <p:sldId id="274" r:id="rId12"/>
    <p:sldId id="271" r:id="rId13"/>
    <p:sldId id="275" r:id="rId14"/>
    <p:sldId id="272" r:id="rId15"/>
    <p:sldId id="276" r:id="rId16"/>
    <p:sldId id="283" r:id="rId17"/>
    <p:sldId id="277" r:id="rId18"/>
    <p:sldId id="286" r:id="rId19"/>
    <p:sldId id="287" r:id="rId20"/>
    <p:sldId id="289" r:id="rId21"/>
    <p:sldId id="290" r:id="rId22"/>
    <p:sldId id="269" r:id="rId2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  <p:clrMru>
    <a:srgbClr val="FF66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821" autoAdjust="0"/>
  </p:normalViewPr>
  <p:slideViewPr>
    <p:cSldViewPr>
      <p:cViewPr varScale="1">
        <p:scale>
          <a:sx n="93" d="100"/>
          <a:sy n="93" d="100"/>
        </p:scale>
        <p:origin x="-42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17.wav>
</file>

<file path=ppt/media/audio18.wav>
</file>

<file path=ppt/media/audio19.wav>
</file>

<file path=ppt/media/audio2.wav>
</file>

<file path=ppt/media/audio20.wav>
</file>

<file path=ppt/media/audio21.wav>
</file>

<file path=ppt/media/audio2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jpeg>
</file>

<file path=ppt/media/image32.png>
</file>

<file path=ppt/media/image33.jpeg>
</file>

<file path=ppt/media/image34.png>
</file>

<file path=ppt/media/image35.jpeg>
</file>

<file path=ppt/media/image36.png>
</file>

<file path=ppt/media/image37.jpeg>
</file>

<file path=ppt/media/image38.png>
</file>

<file path=ppt/media/image39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4B83FB13-479B-4B1D-9024-1C22F8C26D76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2F565A68-90C9-4A61-A04F-1EA807A041A6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7CB937BB-3ED7-432B-8828-A6C30219EFE5}" type="slidenum">
              <a:rPr lang="zh-CN" altLang="en-US"/>
              <a:pPr/>
              <a:t>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zh-CN" smtClean="0"/>
              <a:t>Select Mode as edge triggered; select input channel as the source; select slope as rising edge, </a:t>
            </a: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B1960FDE-F56E-4B8B-B94A-B735987D27DB}" type="slidenum">
              <a:rPr lang="zh-CN" altLang="en-US"/>
              <a:pPr/>
              <a:t>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zh-CN" smtClean="0"/>
              <a:t>Select Mode as edge triggered; select input channel as the source; select slope as rising edge, </a:t>
            </a:r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1928051-A830-4685-82FF-CD4EC850F15D}" type="slidenum">
              <a:rPr lang="zh-CN" altLang="en-US"/>
              <a:pPr/>
              <a:t>16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86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zh-CN" smtClean="0"/>
              <a:t>Two parallel cursors</a:t>
            </a:r>
          </a:p>
        </p:txBody>
      </p:sp>
      <p:sp>
        <p:nvSpPr>
          <p:cNvPr id="3686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A3826209-486A-437D-9CAB-A22F8DA19CCF}" type="slidenum">
              <a:rPr lang="zh-CN" altLang="en-US"/>
              <a:pPr/>
              <a:t>19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zh-CN" smtClean="0"/>
              <a:t>Move together with signals; two cross cursors</a:t>
            </a:r>
          </a:p>
        </p:txBody>
      </p:sp>
      <p:sp>
        <p:nvSpPr>
          <p:cNvPr id="389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D6D1946C-4E07-4B4E-A138-852A4908F071}" type="slidenum">
              <a:rPr lang="zh-CN" altLang="en-US"/>
              <a:pPr/>
              <a:t>20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tIns="0" rIns="18288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48B514AE-613A-4091-841F-E3F52E8B6D0D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5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6FEFFEC9-74CD-419F-9947-094FB3BF4ABF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6F8D1BE-E432-4883-BF04-1E4554947D44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E4AD1D-97EC-4FC3-9B30-211F97DE9D23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ED70942-8DD5-47A8-B2EA-53578703C4C9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6B9463-3F3A-41EC-A015-BE207A3C881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81D9D0A-AB3D-44BA-A86E-B76D0AC479AB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022E8A-C06A-47E5-B434-AEF5C9FE3CB4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tIns="0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559A6F1F-645F-4E49-A7E9-DA6BE97D8403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CC5231C6-28BB-470A-864C-CD25E831568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C1AA478-E393-4FF1-AA54-69403FFD43A4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6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76C664-2DE9-41B0-AA9B-2546032F2DC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036701F-24B4-448D-9C1D-8DDA4698FFCE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8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C2D038-5718-45A3-9884-5E2DD50F578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84FAF4F-1FD9-4DCE-B200-760A471CA3B8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4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4D333C-9979-4FF4-9690-8E72D7A3454F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53877ED-67B2-4912-AF0E-704560E02EE7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3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03925D8-CF29-43CE-956F-C8635C04B221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7456C0D-8539-46C2-91AC-880C484CE417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6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80D7E8-C47F-46DE-8AA8-E4419BD1CE0D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nip and Round Single Corner Rectangle 8"/>
          <p:cNvSpPr/>
          <p:nvPr/>
        </p:nvSpPr>
        <p:spPr>
          <a:xfrm rot="420000" flipV="1">
            <a:off x="3165475" y="1108075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ight Triangle 11"/>
          <p:cNvSpPr/>
          <p:nvPr/>
        </p:nvSpPr>
        <p:spPr>
          <a:xfrm rot="420000" flipV="1">
            <a:off x="8004175" y="5359400"/>
            <a:ext cx="155575" cy="155575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8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lIns="45720" rIns="45720" bIns="45720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0BC04A-4689-4BBC-B4A9-8FD20A38DDE1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>
            <a:lvl1pPr>
              <a:defRPr/>
            </a:lvl1pPr>
          </a:lstStyle>
          <a:p>
            <a:fld id="{0D061672-7AAE-4B3D-AE0C-996C3895738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938"/>
            <a:ext cx="9163050" cy="104140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938"/>
            <a:ext cx="4762500" cy="6381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1028" name="Title Placeholder 8"/>
          <p:cNvSpPr>
            <a:spLocks noGrp="1"/>
          </p:cNvSpPr>
          <p:nvPr>
            <p:ph type="title"/>
          </p:nvPr>
        </p:nvSpPr>
        <p:spPr bwMode="auto">
          <a:xfrm>
            <a:off x="457200" y="7048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9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935163"/>
            <a:ext cx="8229600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45C75"/>
                </a:solidFill>
                <a:latin typeface="Constantia" pitchFamily="18" charset="0"/>
              </a:defRPr>
            </a:lvl1pPr>
          </a:lstStyle>
          <a:p>
            <a:fld id="{8E5A01F5-AC26-44C4-AEA6-E1F60D338694}" type="datetimeFigureOut">
              <a:rPr lang="zh-CN" altLang="en-US"/>
              <a:pPr/>
              <a:t>2013/8/27</a:t>
            </a:fld>
            <a:endParaRPr lang="en-US" altLang="zh-CN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45C75"/>
                </a:solidFill>
                <a:latin typeface="Constantia" pitchFamily="18" charset="0"/>
              </a:defRPr>
            </a:lvl1pPr>
          </a:lstStyle>
          <a:p>
            <a:endParaRPr lang="zh-CN" alt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045C75"/>
                </a:solidFill>
                <a:latin typeface="Constantia" pitchFamily="18" charset="0"/>
              </a:defRPr>
            </a:lvl1pPr>
          </a:lstStyle>
          <a:p>
            <a:fld id="{8E36D5E4-6FB9-4AEC-B4DC-CC43CF3BA45C}" type="slidenum">
              <a:rPr lang="zh-CN" altLang="en-US"/>
              <a:pPr/>
              <a:t>‹#›</a:t>
            </a:fld>
            <a:endParaRPr lang="en-US" altLang="zh-CN"/>
          </a:p>
        </p:txBody>
      </p:sp>
      <p:grpSp>
        <p:nvGrpSpPr>
          <p:cNvPr id="1033" name="Group 1"/>
          <p:cNvGrpSpPr>
            <a:grpSpLocks/>
          </p:cNvGrpSpPr>
          <p:nvPr/>
        </p:nvGrpSpPr>
        <p:grpSpPr bwMode="auto">
          <a:xfrm>
            <a:off x="-19050" y="203200"/>
            <a:ext cx="9180513" cy="647700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>
                <a:latin typeface="Constantia" pitchFamily="18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>
                <a:latin typeface="Constantia" pitchFamily="18" charset="0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3" r:id="rId3"/>
    <p:sldLayoutId id="2147483670" r:id="rId4"/>
    <p:sldLayoutId id="2147483669" r:id="rId5"/>
    <p:sldLayoutId id="2147483668" r:id="rId6"/>
    <p:sldLayoutId id="2147483667" r:id="rId7"/>
    <p:sldLayoutId id="2147483666" r:id="rId8"/>
    <p:sldLayoutId id="2147483674" r:id="rId9"/>
    <p:sldLayoutId id="2147483665" r:id="rId10"/>
    <p:sldLayoutId id="2147483664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5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9pPr>
    </p:titleStyle>
    <p:bodyStyle>
      <a:lvl1pPr marL="273050" indent="-273050" algn="l" rtl="0" fontAlgn="base">
        <a:spcBef>
          <a:spcPct val="20000"/>
        </a:spcBef>
        <a:spcAft>
          <a:spcPct val="0"/>
        </a:spcAft>
        <a:buClr>
          <a:srgbClr val="0BD0D9"/>
        </a:buClr>
        <a:buSzPct val="95000"/>
        <a:buFont typeface="Wingdings 2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46063" algn="l" rtl="0" fontAlgn="base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06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 2" pitchFamily="18" charset="2"/>
        <a:buChar char="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7450" indent="-209550" algn="l" rtl="0" fontAlgn="base">
        <a:spcBef>
          <a:spcPct val="20000"/>
        </a:spcBef>
        <a:spcAft>
          <a:spcPct val="0"/>
        </a:spcAft>
        <a:buClr>
          <a:srgbClr val="0BD0D9"/>
        </a:buClr>
        <a:buSzPct val="65000"/>
        <a:buFont typeface="Wingdings 2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209550" algn="l" rtl="0" fontAlgn="base">
        <a:spcBef>
          <a:spcPct val="20000"/>
        </a:spcBef>
        <a:spcAft>
          <a:spcPct val="0"/>
        </a:spcAft>
        <a:buClr>
          <a:srgbClr val="10CF9B"/>
        </a:buClr>
        <a:buSzPct val="65000"/>
        <a:buFont typeface="Wingdings 2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0.wav"/><Relationship Id="rId1" Type="http://schemas.openxmlformats.org/officeDocument/2006/relationships/tags" Target="../tags/tag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1.wav"/><Relationship Id="rId1" Type="http://schemas.openxmlformats.org/officeDocument/2006/relationships/tags" Target="../tags/tag9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2.wav"/><Relationship Id="rId1" Type="http://schemas.openxmlformats.org/officeDocument/2006/relationships/tags" Target="../tags/tag10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3.wav"/><Relationship Id="rId1" Type="http://schemas.openxmlformats.org/officeDocument/2006/relationships/tags" Target="../tags/tag11.xml"/><Relationship Id="rId5" Type="http://schemas.openxmlformats.org/officeDocument/2006/relationships/image" Target="../media/image24.pn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4.wav"/><Relationship Id="rId1" Type="http://schemas.openxmlformats.org/officeDocument/2006/relationships/tags" Target="../tags/tag12.xml"/><Relationship Id="rId5" Type="http://schemas.openxmlformats.org/officeDocument/2006/relationships/image" Target="../media/image25.png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5.wav"/><Relationship Id="rId1" Type="http://schemas.openxmlformats.org/officeDocument/2006/relationships/tags" Target="../tags/tag1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6.wav"/><Relationship Id="rId1" Type="http://schemas.openxmlformats.org/officeDocument/2006/relationships/tags" Target="../tags/tag14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7.wav"/><Relationship Id="rId1" Type="http://schemas.openxmlformats.org/officeDocument/2006/relationships/tags" Target="../tags/tag15.xml"/><Relationship Id="rId5" Type="http://schemas.openxmlformats.org/officeDocument/2006/relationships/image" Target="../media/image30.png"/><Relationship Id="rId4" Type="http://schemas.openxmlformats.org/officeDocument/2006/relationships/image" Target="../media/image1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8.wav"/><Relationship Id="rId1" Type="http://schemas.openxmlformats.org/officeDocument/2006/relationships/tags" Target="../tags/tag16.xml"/><Relationship Id="rId5" Type="http://schemas.openxmlformats.org/officeDocument/2006/relationships/image" Target="../media/image32.png"/><Relationship Id="rId4" Type="http://schemas.openxmlformats.org/officeDocument/2006/relationships/image" Target="../media/image3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9.wav"/><Relationship Id="rId1" Type="http://schemas.openxmlformats.org/officeDocument/2006/relationships/tags" Target="../tags/tag17.xml"/><Relationship Id="rId6" Type="http://schemas.openxmlformats.org/officeDocument/2006/relationships/image" Target="../media/image34.png"/><Relationship Id="rId5" Type="http://schemas.openxmlformats.org/officeDocument/2006/relationships/image" Target="../media/image33.jpeg"/><Relationship Id="rId4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wav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20.wav"/><Relationship Id="rId1" Type="http://schemas.openxmlformats.org/officeDocument/2006/relationships/tags" Target="../tags/tag18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21.wav"/><Relationship Id="rId1" Type="http://schemas.openxmlformats.org/officeDocument/2006/relationships/tags" Target="../tags/tag19.xml"/><Relationship Id="rId5" Type="http://schemas.openxmlformats.org/officeDocument/2006/relationships/image" Target="../media/image38.png"/><Relationship Id="rId4" Type="http://schemas.openxmlformats.org/officeDocument/2006/relationships/image" Target="../media/image3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3.wav"/><Relationship Id="rId1" Type="http://schemas.openxmlformats.org/officeDocument/2006/relationships/tags" Target="../tags/tag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4.wav"/><Relationship Id="rId1" Type="http://schemas.openxmlformats.org/officeDocument/2006/relationships/tags" Target="../tags/tag2.xml"/><Relationship Id="rId5" Type="http://schemas.openxmlformats.org/officeDocument/2006/relationships/image" Target="../media/image8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5.wav"/><Relationship Id="rId1" Type="http://schemas.openxmlformats.org/officeDocument/2006/relationships/tags" Target="../tags/tag3.xml"/><Relationship Id="rId5" Type="http://schemas.openxmlformats.org/officeDocument/2006/relationships/image" Target="../media/image9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6.wav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7.wav"/><Relationship Id="rId1" Type="http://schemas.openxmlformats.org/officeDocument/2006/relationships/tags" Target="../tags/tag5.xml"/><Relationship Id="rId5" Type="http://schemas.openxmlformats.org/officeDocument/2006/relationships/image" Target="../media/image11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8.wav"/><Relationship Id="rId1" Type="http://schemas.openxmlformats.org/officeDocument/2006/relationships/tags" Target="../tags/tag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9.wav"/><Relationship Id="rId1" Type="http://schemas.openxmlformats.org/officeDocument/2006/relationships/tags" Target="../tags/tag7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81400"/>
            <a:ext cx="7854950" cy="2286000"/>
          </a:xfrm>
        </p:spPr>
        <p:txBody>
          <a:bodyPr>
            <a:noAutofit/>
          </a:bodyPr>
          <a:lstStyle/>
          <a:p>
            <a:pPr marR="0" algn="ctr"/>
            <a:r>
              <a:rPr lang="en-US" altLang="zh-CN" sz="3600" b="1" smtClean="0">
                <a:solidFill>
                  <a:srgbClr val="FFFF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Equipment Demo</a:t>
            </a:r>
          </a:p>
          <a:p>
            <a:pPr marR="0" algn="ctr"/>
            <a:endParaRPr lang="en-US" altLang="zh-CN" sz="3600" b="1" smtClean="0">
              <a:solidFill>
                <a:srgbClr val="FFFF00"/>
              </a:solidFill>
            </a:endParaRPr>
          </a:p>
          <a:p>
            <a:pPr marR="0" algn="ctr"/>
            <a:r>
              <a:rPr lang="en-US" altLang="zh-CN" sz="3600" b="1" smtClean="0">
                <a:solidFill>
                  <a:srgbClr val="FFFF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Function Generator &amp; Oscilloscope</a:t>
            </a:r>
          </a:p>
        </p:txBody>
      </p:sp>
      <p:pic>
        <p:nvPicPr>
          <p:cNvPr id="5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1" name="WordArt 5"/>
          <p:cNvSpPr>
            <a:spLocks noChangeArrowheads="1" noChangeShapeType="1" noTextEdit="1"/>
          </p:cNvSpPr>
          <p:nvPr/>
        </p:nvSpPr>
        <p:spPr bwMode="auto">
          <a:xfrm>
            <a:off x="914400" y="1447800"/>
            <a:ext cx="7324725" cy="139223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 dirty="0" smtClean="0">
                <a:ln w="9525">
                  <a:noFill/>
                  <a:round/>
                  <a:headEnd/>
                  <a:tailEnd/>
                </a:ln>
                <a:solidFill>
                  <a:srgbClr val="CCFFFF"/>
                </a:solidFill>
                <a:effectLst>
                  <a:prstShdw prst="shdw17" dist="17961" dir="2700000">
                    <a:srgbClr val="CCFFFF">
                      <a:gamma/>
                      <a:shade val="60000"/>
                      <a:invGamma/>
                    </a:srgbClr>
                  </a:prstShdw>
                </a:effectLst>
                <a:latin typeface="Arial Black"/>
              </a:rPr>
              <a:t>EE1002</a:t>
            </a:r>
            <a:endParaRPr lang="en-US" sz="3600" kern="10" dirty="0">
              <a:ln w="9525">
                <a:noFill/>
                <a:round/>
                <a:headEnd/>
                <a:tailEnd/>
              </a:ln>
              <a:solidFill>
                <a:srgbClr val="CCFFFF"/>
              </a:solidFill>
              <a:effectLst>
                <a:prstShdw prst="shdw17" dist="17961" dir="2700000">
                  <a:srgbClr val="CCFFFF">
                    <a:gamma/>
                    <a:shade val="60000"/>
                    <a:invGamma/>
                  </a:srgbClr>
                </a:prstShdw>
              </a:effectLst>
              <a:latin typeface="Arial Black"/>
            </a:endParaRPr>
          </a:p>
          <a:p>
            <a:pPr algn="ctr"/>
            <a:r>
              <a:rPr lang="en-US" sz="3600" kern="10" dirty="0" smtClean="0">
                <a:ln w="9525">
                  <a:noFill/>
                  <a:round/>
                  <a:headEnd/>
                  <a:tailEnd/>
                </a:ln>
                <a:solidFill>
                  <a:srgbClr val="CCFFFF"/>
                </a:solidFill>
                <a:effectLst>
                  <a:prstShdw prst="shdw17" dist="17961" dir="2700000">
                    <a:srgbClr val="CCFFFF">
                      <a:gamma/>
                      <a:shade val="60000"/>
                      <a:invGamma/>
                    </a:srgbClr>
                  </a:prstShdw>
                </a:effectLst>
                <a:latin typeface="Arial Black"/>
              </a:rPr>
              <a:t>Introduction to Circuits and Systems</a:t>
            </a:r>
            <a:endParaRPr lang="en-US" sz="3600" kern="10" dirty="0">
              <a:ln w="9525">
                <a:noFill/>
                <a:round/>
                <a:headEnd/>
                <a:tailEnd/>
              </a:ln>
              <a:solidFill>
                <a:srgbClr val="CCFFFF"/>
              </a:solidFill>
              <a:effectLst>
                <a:prstShdw prst="shdw17" dist="17961" dir="2700000">
                  <a:srgbClr val="CCFFFF">
                    <a:gamma/>
                    <a:shade val="60000"/>
                    <a:invGamma/>
                  </a:srgbClr>
                </a:prstShdw>
              </a:effectLst>
              <a:latin typeface="Arial Black"/>
            </a:endParaRPr>
          </a:p>
        </p:txBody>
      </p:sp>
    </p:spTree>
  </p:cSld>
  <p:clrMapOvr>
    <a:masterClrMapping/>
  </p:clrMapOvr>
  <p:transition advTm="8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 Probe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724400" cy="4389438"/>
          </a:xfrm>
        </p:spPr>
        <p:txBody>
          <a:bodyPr/>
          <a:lstStyle/>
          <a:p>
            <a:r>
              <a:rPr lang="en-US" altLang="zh-CN" smtClean="0"/>
              <a:t>Two Ports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Positive</a:t>
            </a:r>
          </a:p>
          <a:p>
            <a:pPr lvl="1"/>
            <a:r>
              <a:rPr lang="en-US" altLang="zh-CN" smtClean="0"/>
              <a:t>Negative</a:t>
            </a:r>
          </a:p>
          <a:p>
            <a:pPr lvl="2"/>
            <a:r>
              <a:rPr lang="en-US" altLang="zh-CN" smtClean="0"/>
              <a:t>Hint: the negative terminals of both channels are connected commonly to GND</a:t>
            </a:r>
          </a:p>
          <a:p>
            <a:r>
              <a:rPr lang="en-US" altLang="zh-CN" smtClean="0"/>
              <a:t>Attenuation Factor</a:t>
            </a:r>
          </a:p>
          <a:p>
            <a:pPr lvl="1"/>
            <a:r>
              <a:rPr lang="en-US" altLang="zh-CN" smtClean="0"/>
              <a:t>Please push the button and choose 1x (not 10x)</a:t>
            </a:r>
          </a:p>
        </p:txBody>
      </p:sp>
      <p:pic>
        <p:nvPicPr>
          <p:cNvPr id="25603" name="Picture 4" descr="Osci probe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34000" y="838200"/>
            <a:ext cx="36449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ight Arrow 5"/>
          <p:cNvSpPr/>
          <p:nvPr/>
        </p:nvSpPr>
        <p:spPr>
          <a:xfrm rot="20487414">
            <a:off x="2322513" y="1784350"/>
            <a:ext cx="3387725" cy="3048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562600" y="381000"/>
            <a:ext cx="554038" cy="554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6858000" y="609600"/>
            <a:ext cx="533400" cy="15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 rot="20487414">
            <a:off x="2366963" y="2019300"/>
            <a:ext cx="4598987" cy="3048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 rot="489990">
            <a:off x="3668713" y="4338638"/>
            <a:ext cx="1789112" cy="28416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562600" y="4648200"/>
            <a:ext cx="609600" cy="8382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2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5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352800" cy="4389438"/>
          </a:xfrm>
        </p:spPr>
        <p:txBody>
          <a:bodyPr/>
          <a:lstStyle/>
          <a:p>
            <a:r>
              <a:rPr lang="en-US" altLang="zh-CN" smtClean="0">
                <a:solidFill>
                  <a:srgbClr val="FF0000"/>
                </a:solidFill>
              </a:rPr>
              <a:t>Test Signal</a:t>
            </a:r>
          </a:p>
          <a:p>
            <a:pPr lvl="1"/>
            <a:r>
              <a:rPr lang="en-US" altLang="zh-CN" smtClean="0"/>
              <a:t>To test the probes</a:t>
            </a:r>
          </a:p>
          <a:p>
            <a:pPr lvl="1"/>
            <a:r>
              <a:rPr lang="en-US" altLang="zh-CN" smtClean="0"/>
              <a:t>0V-3V 1KHz </a:t>
            </a:r>
          </a:p>
          <a:p>
            <a:pPr lvl="1">
              <a:buFont typeface="Wingdings 2" pitchFamily="18" charset="2"/>
              <a:buNone/>
            </a:pPr>
            <a:r>
              <a:rPr lang="en-US" altLang="zh-CN" smtClean="0"/>
              <a:t>	square wave</a:t>
            </a:r>
          </a:p>
        </p:txBody>
      </p:sp>
      <p:pic>
        <p:nvPicPr>
          <p:cNvPr id="26627" name="Picture 6" descr="Osci panel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0" y="304800"/>
            <a:ext cx="5180013" cy="6218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F:\NewFile1.bmp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2400" y="3886200"/>
            <a:ext cx="3597275" cy="2630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8229600" y="5029200"/>
            <a:ext cx="762000" cy="12192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800" y="6096000"/>
            <a:ext cx="2133600" cy="2286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9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17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3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3733800" cy="4389438"/>
          </a:xfrm>
        </p:spPr>
        <p:txBody>
          <a:bodyPr/>
          <a:lstStyle/>
          <a:p>
            <a:r>
              <a:rPr lang="en-US" altLang="zh-CN" smtClean="0"/>
              <a:t>Scale Knobs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Vertical scales </a:t>
            </a:r>
            <a:r>
              <a:rPr lang="en-US" altLang="zh-CN" smtClean="0"/>
              <a:t>(volt/div)</a:t>
            </a:r>
          </a:p>
          <a:p>
            <a:pPr lvl="1"/>
            <a:r>
              <a:rPr lang="en-US" altLang="zh-CN" smtClean="0">
                <a:solidFill>
                  <a:srgbClr val="7030A0"/>
                </a:solidFill>
              </a:rPr>
              <a:t>Horizontal scales </a:t>
            </a:r>
            <a:r>
              <a:rPr lang="en-US" altLang="zh-CN" smtClean="0"/>
              <a:t>(time/div)</a:t>
            </a:r>
          </a:p>
          <a:p>
            <a:pPr lvl="1"/>
            <a:r>
              <a:rPr lang="en-US" altLang="zh-CN" smtClean="0"/>
              <a:t>Select CH1 or CH2 first before adjusting the scales</a:t>
            </a:r>
          </a:p>
        </p:txBody>
      </p:sp>
      <p:pic>
        <p:nvPicPr>
          <p:cNvPr id="27651" name="Picture 6" descr="Osci panel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0" y="304800"/>
            <a:ext cx="5180013" cy="6218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 descr="F:\NewFile2.bmp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81000" y="4343400"/>
            <a:ext cx="3416300" cy="2498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5105400" y="3733800"/>
            <a:ext cx="1219200" cy="13716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477000" y="3733800"/>
            <a:ext cx="1295400" cy="13716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81000" y="6553200"/>
            <a:ext cx="838200" cy="3048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09800" y="6553200"/>
            <a:ext cx="914400" cy="3048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219200" y="6553200"/>
            <a:ext cx="914400" cy="3048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2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3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48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057400"/>
            <a:ext cx="3733800" cy="4267200"/>
          </a:xfrm>
        </p:spPr>
        <p:txBody>
          <a:bodyPr/>
          <a:lstStyle/>
          <a:p>
            <a:r>
              <a:rPr lang="en-US" altLang="zh-CN" smtClean="0"/>
              <a:t>Position Knobs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Vertical position</a:t>
            </a:r>
          </a:p>
          <a:p>
            <a:pPr lvl="1"/>
            <a:r>
              <a:rPr lang="en-US" altLang="zh-CN" smtClean="0">
                <a:solidFill>
                  <a:srgbClr val="7030A0"/>
                </a:solidFill>
              </a:rPr>
              <a:t>Horizontal position</a:t>
            </a:r>
          </a:p>
          <a:p>
            <a:pPr lvl="1"/>
            <a:r>
              <a:rPr lang="en-US" altLang="zh-CN" smtClean="0"/>
              <a:t>Select CH1 or CH2 first before adjusting the positions</a:t>
            </a:r>
          </a:p>
        </p:txBody>
      </p:sp>
      <p:pic>
        <p:nvPicPr>
          <p:cNvPr id="28675" name="Picture 6" descr="Osci panel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0" y="304800"/>
            <a:ext cx="5180013" cy="6218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5105400" y="2133600"/>
            <a:ext cx="1143000" cy="10668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553200" y="2133600"/>
            <a:ext cx="1143000" cy="10668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8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19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0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76400"/>
            <a:ext cx="3733800" cy="5029200"/>
          </a:xfrm>
        </p:spPr>
        <p:txBody>
          <a:bodyPr/>
          <a:lstStyle/>
          <a:p>
            <a:r>
              <a:rPr lang="en-US" altLang="zh-CN" smtClean="0"/>
              <a:t>Run Control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Auto</a:t>
            </a:r>
          </a:p>
          <a:p>
            <a:pPr lvl="2"/>
            <a:r>
              <a:rPr lang="en-US" altLang="zh-CN" smtClean="0"/>
              <a:t>Auto set time/volt scales to best fit of input signal</a:t>
            </a:r>
          </a:p>
          <a:p>
            <a:pPr lvl="2"/>
            <a:r>
              <a:rPr lang="en-US" altLang="zh-CN" smtClean="0"/>
              <a:t>Recommended if signal is unknown</a:t>
            </a:r>
          </a:p>
          <a:p>
            <a:pPr lvl="1"/>
            <a:r>
              <a:rPr lang="en-US" altLang="zh-CN" smtClean="0">
                <a:solidFill>
                  <a:srgbClr val="7030A0"/>
                </a:solidFill>
              </a:rPr>
              <a:t>Run/Stop</a:t>
            </a:r>
          </a:p>
          <a:p>
            <a:pPr lvl="2"/>
            <a:r>
              <a:rPr lang="en-US" altLang="zh-CN" smtClean="0"/>
              <a:t>Run/stop the waveform</a:t>
            </a:r>
          </a:p>
        </p:txBody>
      </p:sp>
      <p:pic>
        <p:nvPicPr>
          <p:cNvPr id="29699" name="Picture 6" descr="Osci panel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0" y="304800"/>
            <a:ext cx="5180013" cy="6218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7162800" y="914400"/>
            <a:ext cx="838200" cy="6096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77200" y="914400"/>
            <a:ext cx="838200" cy="6096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8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3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3352800" cy="3276600"/>
          </a:xfrm>
        </p:spPr>
        <p:txBody>
          <a:bodyPr>
            <a:normAutofit fontScale="92500" lnSpcReduction="20000"/>
          </a:bodyPr>
          <a:lstStyle/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en-US" dirty="0" smtClean="0">
                <a:solidFill>
                  <a:srgbClr val="FF6600"/>
                </a:solidFill>
              </a:rPr>
              <a:t>Trigger</a:t>
            </a:r>
          </a:p>
          <a:p>
            <a:pPr marL="640080" lvl="1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/>
              <a:t>Turn knob to adjust trigger level</a:t>
            </a:r>
          </a:p>
          <a:p>
            <a:pPr marL="640080" lvl="1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/>
              <a:t>Trigger level should be adjusted within the range of input signal</a:t>
            </a:r>
          </a:p>
          <a:p>
            <a:pPr marL="640080" lvl="1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/>
              <a:t>Press 50% to set trigger level to the centre of the signal </a:t>
            </a:r>
          </a:p>
        </p:txBody>
      </p:sp>
      <p:pic>
        <p:nvPicPr>
          <p:cNvPr id="30723" name="Picture 6" descr="Osci panel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0" y="304800"/>
            <a:ext cx="5180013" cy="6218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8" name="Picture 2" descr="F:\NewFile5.bmp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28600" y="4248150"/>
            <a:ext cx="3568700" cy="2609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7847013" y="2057400"/>
            <a:ext cx="990600" cy="1066800"/>
          </a:xfrm>
          <a:prstGeom prst="rect">
            <a:avLst/>
          </a:prstGeom>
          <a:noFill/>
          <a:ln w="1016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1000" y="6457950"/>
            <a:ext cx="1143000" cy="228600"/>
          </a:xfrm>
          <a:prstGeom prst="rect">
            <a:avLst/>
          </a:prstGeom>
          <a:noFill/>
          <a:ln w="635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Bent-Up Arrow 8"/>
          <p:cNvSpPr/>
          <p:nvPr/>
        </p:nvSpPr>
        <p:spPr>
          <a:xfrm rot="10800000">
            <a:off x="381000" y="1447800"/>
            <a:ext cx="533400" cy="4019550"/>
          </a:xfrm>
          <a:prstGeom prst="bentUpArrow">
            <a:avLst/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 rot="10800000" flipV="1">
            <a:off x="8075613" y="3276600"/>
            <a:ext cx="609600" cy="381000"/>
          </a:xfrm>
          <a:prstGeom prst="rect">
            <a:avLst/>
          </a:prstGeom>
          <a:noFill/>
          <a:ln w="1016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 rot="10800000" flipV="1">
            <a:off x="8075613" y="3810000"/>
            <a:ext cx="609600" cy="381000"/>
          </a:xfrm>
          <a:prstGeom prst="rect">
            <a:avLst/>
          </a:prstGeom>
          <a:noFill/>
          <a:ln w="1016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2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27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46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6" grpId="0" animBg="1"/>
      <p:bldP spid="8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95400"/>
            <a:ext cx="3048000" cy="53340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smtClean="0"/>
              <a:t>Trigger Menu</a:t>
            </a:r>
          </a:p>
          <a:p>
            <a:pPr lvl="1">
              <a:lnSpc>
                <a:spcPct val="90000"/>
              </a:lnSpc>
            </a:pPr>
            <a:r>
              <a:rPr lang="en-US" altLang="zh-CN" smtClean="0">
                <a:solidFill>
                  <a:srgbClr val="FF0000"/>
                </a:solidFill>
              </a:rPr>
              <a:t>Mode</a:t>
            </a:r>
          </a:p>
          <a:p>
            <a:pPr lvl="2">
              <a:lnSpc>
                <a:spcPct val="90000"/>
              </a:lnSpc>
            </a:pPr>
            <a:r>
              <a:rPr lang="en-US" altLang="zh-CN" smtClean="0"/>
              <a:t>Choose edge</a:t>
            </a:r>
          </a:p>
          <a:p>
            <a:pPr lvl="1">
              <a:lnSpc>
                <a:spcPct val="90000"/>
              </a:lnSpc>
            </a:pPr>
            <a:r>
              <a:rPr lang="en-US" altLang="zh-CN" smtClean="0">
                <a:solidFill>
                  <a:srgbClr val="0070C0"/>
                </a:solidFill>
              </a:rPr>
              <a:t>Source</a:t>
            </a:r>
          </a:p>
          <a:p>
            <a:pPr lvl="2">
              <a:lnSpc>
                <a:spcPct val="90000"/>
              </a:lnSpc>
            </a:pPr>
            <a:r>
              <a:rPr lang="en-US" altLang="zh-CN" smtClean="0"/>
              <a:t>Choose CH1/CH2 only (ignore rest)</a:t>
            </a:r>
          </a:p>
          <a:p>
            <a:pPr lvl="1">
              <a:lnSpc>
                <a:spcPct val="90000"/>
              </a:lnSpc>
            </a:pPr>
            <a:r>
              <a:rPr lang="en-US" altLang="zh-CN" smtClean="0">
                <a:solidFill>
                  <a:srgbClr val="00B050"/>
                </a:solidFill>
              </a:rPr>
              <a:t>Slope</a:t>
            </a:r>
          </a:p>
          <a:p>
            <a:pPr lvl="2">
              <a:lnSpc>
                <a:spcPct val="90000"/>
              </a:lnSpc>
            </a:pPr>
            <a:r>
              <a:rPr lang="en-US" altLang="zh-CN" smtClean="0"/>
              <a:t>Choose rising slope</a:t>
            </a:r>
          </a:p>
          <a:p>
            <a:pPr lvl="1">
              <a:lnSpc>
                <a:spcPct val="90000"/>
              </a:lnSpc>
            </a:pPr>
            <a:r>
              <a:rPr lang="en-US" altLang="zh-CN" smtClean="0">
                <a:solidFill>
                  <a:srgbClr val="7030A0"/>
                </a:solidFill>
              </a:rPr>
              <a:t>Sweep</a:t>
            </a:r>
          </a:p>
          <a:p>
            <a:pPr lvl="2">
              <a:lnSpc>
                <a:spcPct val="90000"/>
              </a:lnSpc>
            </a:pPr>
            <a:r>
              <a:rPr lang="en-US" altLang="zh-CN" smtClean="0"/>
              <a:t>Choose auto</a:t>
            </a:r>
          </a:p>
          <a:p>
            <a:pPr lvl="1">
              <a:lnSpc>
                <a:spcPct val="90000"/>
              </a:lnSpc>
            </a:pPr>
            <a:r>
              <a:rPr lang="en-US" altLang="zh-CN" smtClean="0">
                <a:solidFill>
                  <a:srgbClr val="FF6600"/>
                </a:solidFill>
              </a:rPr>
              <a:t>Set Up</a:t>
            </a:r>
          </a:p>
          <a:p>
            <a:pPr lvl="2">
              <a:lnSpc>
                <a:spcPct val="90000"/>
              </a:lnSpc>
            </a:pPr>
            <a:r>
              <a:rPr lang="en-US" altLang="zh-CN" smtClean="0"/>
              <a:t>Default</a:t>
            </a:r>
          </a:p>
          <a:p>
            <a:pPr>
              <a:lnSpc>
                <a:spcPct val="90000"/>
              </a:lnSpc>
            </a:pPr>
            <a:endParaRPr lang="zh-CN" altLang="en-US" smtClean="0"/>
          </a:p>
        </p:txBody>
      </p:sp>
      <p:pic>
        <p:nvPicPr>
          <p:cNvPr id="31747" name="Picture 5" descr="Trigger.jp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71800" y="1524000"/>
            <a:ext cx="6054725" cy="3687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6858000" y="1600200"/>
            <a:ext cx="2133600" cy="8382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58000" y="2514600"/>
            <a:ext cx="2133600" cy="533400"/>
          </a:xfrm>
          <a:prstGeom prst="rect">
            <a:avLst/>
          </a:prstGeom>
          <a:noFill/>
          <a:ln w="1016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58000" y="3124200"/>
            <a:ext cx="2133600" cy="5334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58000" y="3733800"/>
            <a:ext cx="2133600" cy="5334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58000" y="4343400"/>
            <a:ext cx="2133600" cy="533400"/>
          </a:xfrm>
          <a:prstGeom prst="rect">
            <a:avLst/>
          </a:prstGeom>
          <a:noFill/>
          <a:ln w="1016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2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24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752600"/>
            <a:ext cx="3581400" cy="4800600"/>
          </a:xfrm>
        </p:spPr>
        <p:txBody>
          <a:bodyPr/>
          <a:lstStyle/>
          <a:p>
            <a:r>
              <a:rPr lang="en-US" altLang="zh-CN" smtClean="0"/>
              <a:t>Menu Knob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Measure</a:t>
            </a:r>
          </a:p>
          <a:p>
            <a:pPr lvl="2"/>
            <a:r>
              <a:rPr lang="en-US" altLang="zh-CN" smtClean="0"/>
              <a:t>Voltage/time properties measurement </a:t>
            </a:r>
          </a:p>
          <a:p>
            <a:pPr lvl="1"/>
            <a:r>
              <a:rPr lang="en-US" altLang="zh-CN" smtClean="0">
                <a:solidFill>
                  <a:srgbClr val="0070C0"/>
                </a:solidFill>
              </a:rPr>
              <a:t>Cursor</a:t>
            </a:r>
          </a:p>
          <a:p>
            <a:pPr lvl="2"/>
            <a:r>
              <a:rPr lang="en-US" altLang="zh-CN" smtClean="0"/>
              <a:t>Coordinates tracking</a:t>
            </a:r>
          </a:p>
          <a:p>
            <a:pPr lvl="1"/>
            <a:r>
              <a:rPr lang="en-US" altLang="zh-CN" smtClean="0">
                <a:solidFill>
                  <a:srgbClr val="00B050"/>
                </a:solidFill>
              </a:rPr>
              <a:t>Menu knob</a:t>
            </a:r>
          </a:p>
          <a:p>
            <a:pPr lvl="2"/>
            <a:r>
              <a:rPr lang="en-US" altLang="zh-CN" smtClean="0"/>
              <a:t>Status light ON/OFF</a:t>
            </a:r>
          </a:p>
          <a:p>
            <a:pPr lvl="2"/>
            <a:r>
              <a:rPr lang="en-US" altLang="zh-CN" smtClean="0"/>
              <a:t>Turn to change</a:t>
            </a:r>
          </a:p>
          <a:p>
            <a:pPr lvl="2"/>
            <a:r>
              <a:rPr lang="en-US" altLang="zh-CN" smtClean="0"/>
              <a:t>Press to confirm</a:t>
            </a:r>
          </a:p>
        </p:txBody>
      </p:sp>
      <p:pic>
        <p:nvPicPr>
          <p:cNvPr id="33795" name="Picture 6" descr="Osci panel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0" y="304800"/>
            <a:ext cx="5180013" cy="6218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4800600" y="838200"/>
            <a:ext cx="609600" cy="3810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00600" y="1447800"/>
            <a:ext cx="609600" cy="381000"/>
          </a:xfrm>
          <a:prstGeom prst="rect">
            <a:avLst/>
          </a:prstGeom>
          <a:noFill/>
          <a:ln w="1016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86200" y="685800"/>
            <a:ext cx="762000" cy="12192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9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4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5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95400"/>
            <a:ext cx="3657600" cy="5410200"/>
          </a:xfrm>
        </p:spPr>
        <p:txBody>
          <a:bodyPr/>
          <a:lstStyle/>
          <a:p>
            <a:r>
              <a:rPr lang="en-US" altLang="zh-CN" smtClean="0"/>
              <a:t>Measure Menu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Source</a:t>
            </a:r>
          </a:p>
          <a:p>
            <a:pPr lvl="2"/>
            <a:r>
              <a:rPr lang="en-US" altLang="zh-CN" smtClean="0"/>
              <a:t>CH1/CH2</a:t>
            </a:r>
          </a:p>
          <a:p>
            <a:pPr lvl="1"/>
            <a:r>
              <a:rPr lang="en-US" altLang="zh-CN" smtClean="0">
                <a:solidFill>
                  <a:srgbClr val="0070C0"/>
                </a:solidFill>
              </a:rPr>
              <a:t>Voltage</a:t>
            </a:r>
          </a:p>
          <a:p>
            <a:pPr lvl="2"/>
            <a:r>
              <a:rPr lang="en-US" altLang="zh-CN" smtClean="0"/>
              <a:t>Vpp, Max, Min, etc</a:t>
            </a:r>
          </a:p>
          <a:p>
            <a:pPr lvl="1"/>
            <a:r>
              <a:rPr lang="en-US" altLang="zh-CN" smtClean="0">
                <a:solidFill>
                  <a:srgbClr val="00B050"/>
                </a:solidFill>
              </a:rPr>
              <a:t>Time</a:t>
            </a:r>
          </a:p>
          <a:p>
            <a:pPr lvl="2"/>
            <a:r>
              <a:rPr lang="en-US" altLang="zh-CN" smtClean="0"/>
              <a:t>Period, Frequency, etc</a:t>
            </a:r>
          </a:p>
          <a:p>
            <a:pPr lvl="1"/>
            <a:r>
              <a:rPr lang="en-US" altLang="zh-CN" smtClean="0">
                <a:solidFill>
                  <a:srgbClr val="7030A0"/>
                </a:solidFill>
              </a:rPr>
              <a:t>Clear</a:t>
            </a:r>
          </a:p>
          <a:p>
            <a:pPr lvl="2"/>
            <a:r>
              <a:rPr lang="en-US" altLang="zh-CN" smtClean="0"/>
              <a:t>Clear all current measurements</a:t>
            </a:r>
          </a:p>
          <a:p>
            <a:pPr lvl="1"/>
            <a:r>
              <a:rPr lang="en-US" altLang="zh-CN" smtClean="0">
                <a:solidFill>
                  <a:srgbClr val="FF6600"/>
                </a:solidFill>
              </a:rPr>
              <a:t>Display all</a:t>
            </a:r>
          </a:p>
          <a:p>
            <a:pPr lvl="2"/>
            <a:r>
              <a:rPr lang="en-US" altLang="zh-CN" smtClean="0"/>
              <a:t>Display all measurable properties</a:t>
            </a:r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zh-CN" altLang="en-US" smtClean="0"/>
          </a:p>
        </p:txBody>
      </p:sp>
      <p:pic>
        <p:nvPicPr>
          <p:cNvPr id="34819" name="Picture 4" descr="Measure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33800" y="1752600"/>
            <a:ext cx="51816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6934200" y="2057400"/>
            <a:ext cx="2057400" cy="6858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934200" y="2819400"/>
            <a:ext cx="2057400" cy="533400"/>
          </a:xfrm>
          <a:prstGeom prst="rect">
            <a:avLst/>
          </a:prstGeom>
          <a:noFill/>
          <a:ln w="1016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934200" y="3429000"/>
            <a:ext cx="2057400" cy="5334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934200" y="4038600"/>
            <a:ext cx="2057400" cy="5334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934200" y="4648200"/>
            <a:ext cx="2057400" cy="609600"/>
          </a:xfrm>
          <a:prstGeom prst="rect">
            <a:avLst/>
          </a:prstGeom>
          <a:noFill/>
          <a:ln w="1016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0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4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3352800" cy="5257800"/>
          </a:xfrm>
        </p:spPr>
        <p:txBody>
          <a:bodyPr/>
          <a:lstStyle/>
          <a:p>
            <a:r>
              <a:rPr lang="en-US" altLang="zh-CN" smtClean="0"/>
              <a:t>Cursor Menu 1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Mode</a:t>
            </a:r>
          </a:p>
          <a:p>
            <a:pPr lvl="2"/>
            <a:r>
              <a:rPr lang="en-US" altLang="zh-CN" smtClean="0"/>
              <a:t>Manual mode</a:t>
            </a:r>
          </a:p>
          <a:p>
            <a:pPr lvl="1"/>
            <a:r>
              <a:rPr lang="en-US" altLang="zh-CN" smtClean="0">
                <a:solidFill>
                  <a:srgbClr val="0070C0"/>
                </a:solidFill>
              </a:rPr>
              <a:t>Type</a:t>
            </a:r>
          </a:p>
          <a:p>
            <a:pPr lvl="2"/>
            <a:r>
              <a:rPr lang="en-US" altLang="zh-CN" smtClean="0"/>
              <a:t>Tracking on X/Y</a:t>
            </a:r>
          </a:p>
          <a:p>
            <a:pPr lvl="1"/>
            <a:r>
              <a:rPr lang="en-US" altLang="zh-CN" smtClean="0">
                <a:solidFill>
                  <a:srgbClr val="00B050"/>
                </a:solidFill>
              </a:rPr>
              <a:t>Source</a:t>
            </a:r>
          </a:p>
          <a:p>
            <a:pPr lvl="2"/>
            <a:r>
              <a:rPr lang="en-US" altLang="zh-CN" smtClean="0"/>
              <a:t>CH1/CH2/MATH</a:t>
            </a:r>
          </a:p>
          <a:p>
            <a:pPr lvl="1"/>
            <a:r>
              <a:rPr lang="en-US" altLang="zh-CN" smtClean="0">
                <a:solidFill>
                  <a:srgbClr val="7030A0"/>
                </a:solidFill>
              </a:rPr>
              <a:t>CurA</a:t>
            </a:r>
          </a:p>
          <a:p>
            <a:pPr lvl="2"/>
            <a:r>
              <a:rPr lang="en-US" altLang="zh-CN" smtClean="0"/>
              <a:t>Press button to select/unselect</a:t>
            </a:r>
          </a:p>
          <a:p>
            <a:pPr lvl="1"/>
            <a:r>
              <a:rPr lang="en-US" altLang="zh-CN" smtClean="0">
                <a:solidFill>
                  <a:srgbClr val="FF6600"/>
                </a:solidFill>
              </a:rPr>
              <a:t>CurB</a:t>
            </a:r>
          </a:p>
          <a:p>
            <a:pPr lvl="2"/>
            <a:r>
              <a:rPr lang="en-US" altLang="zh-CN" smtClean="0"/>
              <a:t>Press button to select/unselect</a:t>
            </a:r>
          </a:p>
          <a:p>
            <a:pPr lvl="2"/>
            <a:endParaRPr lang="zh-CN" altLang="en-US" smtClean="0">
              <a:solidFill>
                <a:srgbClr val="FF6600"/>
              </a:solidFill>
            </a:endParaRPr>
          </a:p>
        </p:txBody>
      </p:sp>
      <p:pic>
        <p:nvPicPr>
          <p:cNvPr id="35843" name="Picture 5" descr="Cursor.jp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429000" y="1447800"/>
            <a:ext cx="5562600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6858000" y="1524000"/>
            <a:ext cx="2057400" cy="8382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58000" y="2438400"/>
            <a:ext cx="2057400" cy="457200"/>
          </a:xfrm>
          <a:prstGeom prst="rect">
            <a:avLst/>
          </a:prstGeom>
          <a:noFill/>
          <a:ln w="1016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58000" y="2971800"/>
            <a:ext cx="2057400" cy="5334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58000" y="3581400"/>
            <a:ext cx="2057400" cy="4572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58000" y="4114800"/>
            <a:ext cx="2057400" cy="609600"/>
          </a:xfrm>
          <a:prstGeom prst="rect">
            <a:avLst/>
          </a:prstGeom>
          <a:noFill/>
          <a:ln w="1016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2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47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2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Equipments Involved</a:t>
            </a:r>
          </a:p>
        </p:txBody>
      </p:sp>
      <p:sp>
        <p:nvSpPr>
          <p:cNvPr id="15362" name="Content Placeholder 2"/>
          <p:cNvSpPr>
            <a:spLocks noGrp="1"/>
          </p:cNvSpPr>
          <p:nvPr>
            <p:ph idx="1"/>
          </p:nvPr>
        </p:nvSpPr>
        <p:spPr>
          <a:xfrm>
            <a:off x="0" y="2514600"/>
            <a:ext cx="4343400" cy="1295400"/>
          </a:xfrm>
        </p:spPr>
        <p:txBody>
          <a:bodyPr/>
          <a:lstStyle/>
          <a:p>
            <a:r>
              <a:rPr lang="en-US" altLang="zh-CN" smtClean="0"/>
              <a:t>Function Generator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0" y="4724400"/>
            <a:ext cx="4343400" cy="1828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defRPr/>
            </a:pPr>
            <a:r>
              <a:rPr lang="en-US" sz="2600" dirty="0">
                <a:latin typeface="+mn-lt"/>
              </a:rPr>
              <a:t>Oscilloscope</a:t>
            </a:r>
          </a:p>
        </p:txBody>
      </p:sp>
      <p:pic>
        <p:nvPicPr>
          <p:cNvPr id="15364" name="Picture 7" descr="Signal gen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0400" y="1600200"/>
            <a:ext cx="5791200" cy="2189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65" name="Picture 10" descr="Osci.jp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200400" y="3962400"/>
            <a:ext cx="5811838" cy="2776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7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19200"/>
            <a:ext cx="2971800" cy="5638800"/>
          </a:xfrm>
        </p:spPr>
        <p:txBody>
          <a:bodyPr>
            <a:normAutofit fontScale="92500" lnSpcReduction="10000"/>
          </a:bodyPr>
          <a:lstStyle/>
          <a:p>
            <a:pPr marL="274320" indent="-274320" fontAlgn="auto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en-US" dirty="0" smtClean="0"/>
              <a:t>Cursor Menu 2</a:t>
            </a:r>
          </a:p>
          <a:p>
            <a:pPr marL="640080" lvl="1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>
                <a:solidFill>
                  <a:srgbClr val="FF0000"/>
                </a:solidFill>
              </a:rPr>
              <a:t>Mode</a:t>
            </a:r>
          </a:p>
          <a:p>
            <a:pPr lvl="2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/>
              <a:t>Track mode</a:t>
            </a:r>
          </a:p>
          <a:p>
            <a:pPr marL="640080" lvl="1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>
                <a:solidFill>
                  <a:srgbClr val="0070C0"/>
                </a:solidFill>
              </a:rPr>
              <a:t>Cursor A</a:t>
            </a:r>
          </a:p>
          <a:p>
            <a:pPr lvl="2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/>
              <a:t>Set cursor A in conjunction with CH1/CH2/MATH</a:t>
            </a:r>
          </a:p>
          <a:p>
            <a:pPr marL="640080" lvl="1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>
                <a:solidFill>
                  <a:srgbClr val="00B050"/>
                </a:solidFill>
              </a:rPr>
              <a:t>Cursor B</a:t>
            </a:r>
          </a:p>
          <a:p>
            <a:pPr lvl="2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/>
              <a:t>Set cursor B in conjunction with CH1/CH2/MATH</a:t>
            </a:r>
          </a:p>
          <a:p>
            <a:pPr marL="640080" lvl="1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err="1" smtClean="0">
                <a:solidFill>
                  <a:srgbClr val="7030A0"/>
                </a:solidFill>
              </a:rPr>
              <a:t>CurA</a:t>
            </a:r>
            <a:endParaRPr lang="en-US" dirty="0" smtClean="0">
              <a:solidFill>
                <a:srgbClr val="7030A0"/>
              </a:solidFill>
            </a:endParaRPr>
          </a:p>
          <a:p>
            <a:pPr lvl="2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/>
              <a:t>Press button to select/unselect</a:t>
            </a:r>
          </a:p>
          <a:p>
            <a:pPr marL="640080" lvl="1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err="1" smtClean="0">
                <a:solidFill>
                  <a:srgbClr val="FF6600"/>
                </a:solidFill>
              </a:rPr>
              <a:t>CurB</a:t>
            </a:r>
            <a:endParaRPr lang="en-US" dirty="0" smtClean="0">
              <a:solidFill>
                <a:srgbClr val="FF6600"/>
              </a:solidFill>
            </a:endParaRPr>
          </a:p>
          <a:p>
            <a:pPr lvl="2" indent="-246888" fontAlgn="auto"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 smtClean="0"/>
              <a:t>Press button to select/unselect</a:t>
            </a:r>
          </a:p>
        </p:txBody>
      </p:sp>
      <p:pic>
        <p:nvPicPr>
          <p:cNvPr id="37891" name="Picture 12" descr="IMAG0520.jp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895600" y="1524000"/>
            <a:ext cx="6119813" cy="3616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Rectangle 13"/>
          <p:cNvSpPr/>
          <p:nvPr/>
        </p:nvSpPr>
        <p:spPr>
          <a:xfrm>
            <a:off x="6705600" y="1524000"/>
            <a:ext cx="2286000" cy="8382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705600" y="2438400"/>
            <a:ext cx="2286000" cy="533400"/>
          </a:xfrm>
          <a:prstGeom prst="rect">
            <a:avLst/>
          </a:prstGeom>
          <a:noFill/>
          <a:ln w="1016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705600" y="3048000"/>
            <a:ext cx="2286000" cy="5334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705600" y="3657600"/>
            <a:ext cx="2286000" cy="5334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705600" y="4267200"/>
            <a:ext cx="2286000" cy="685800"/>
          </a:xfrm>
          <a:prstGeom prst="rect">
            <a:avLst/>
          </a:prstGeom>
          <a:noFill/>
          <a:ln w="1016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4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0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3048000" cy="5257800"/>
          </a:xfrm>
        </p:spPr>
        <p:txBody>
          <a:bodyPr/>
          <a:lstStyle/>
          <a:p>
            <a:r>
              <a:rPr lang="en-US" altLang="zh-CN" smtClean="0"/>
              <a:t>Cursor Menu 3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Mode</a:t>
            </a:r>
          </a:p>
          <a:p>
            <a:pPr lvl="2"/>
            <a:r>
              <a:rPr lang="en-US" altLang="zh-CN" smtClean="0"/>
              <a:t>Auto mode</a:t>
            </a:r>
          </a:p>
          <a:p>
            <a:pPr lvl="1"/>
            <a:r>
              <a:rPr lang="en-US" altLang="zh-CN" smtClean="0"/>
              <a:t>Display cursor for current measurement</a:t>
            </a:r>
          </a:p>
          <a:p>
            <a:pPr lvl="1"/>
            <a:r>
              <a:rPr lang="en-US" altLang="zh-CN" smtClean="0"/>
              <a:t>No cursor shown if no parameter selected in Measure mode</a:t>
            </a:r>
          </a:p>
        </p:txBody>
      </p:sp>
      <p:pic>
        <p:nvPicPr>
          <p:cNvPr id="39939" name="Picture 11" descr="IMAG0519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71800" y="1524000"/>
            <a:ext cx="6045200" cy="3513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6781800" y="1524000"/>
            <a:ext cx="2286000" cy="9144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6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2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971800"/>
            <a:ext cx="9144000" cy="1143000"/>
          </a:xfrm>
        </p:spPr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5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 &amp; Enjoy!</a:t>
            </a:r>
            <a:endParaRPr lang="en-US" sz="5400" b="1" dirty="0">
              <a:solidFill>
                <a:srgbClr val="FF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8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Function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7543800" cy="4389438"/>
          </a:xfrm>
        </p:spPr>
        <p:txBody>
          <a:bodyPr/>
          <a:lstStyle/>
          <a:p>
            <a:r>
              <a:rPr lang="en-US" altLang="zh-CN" smtClean="0"/>
              <a:t>Output Ports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TTL/CMOS output</a:t>
            </a:r>
            <a:r>
              <a:rPr lang="en-US" altLang="zh-CN" smtClean="0"/>
              <a:t>: square wave </a:t>
            </a:r>
          </a:p>
          <a:p>
            <a:pPr lvl="2"/>
            <a:r>
              <a:rPr lang="en-US" altLang="zh-CN" smtClean="0"/>
              <a:t>TTL: fixed 0V to 5V</a:t>
            </a:r>
          </a:p>
          <a:p>
            <a:pPr lvl="2"/>
            <a:r>
              <a:rPr lang="en-US" altLang="zh-CN" smtClean="0"/>
              <a:t>CMOS: 0V to adjustable max value</a:t>
            </a:r>
          </a:p>
          <a:p>
            <a:pPr lvl="1"/>
            <a:r>
              <a:rPr lang="en-US" altLang="zh-CN" smtClean="0">
                <a:solidFill>
                  <a:srgbClr val="7030A0"/>
                </a:solidFill>
              </a:rPr>
              <a:t>Normal output</a:t>
            </a:r>
          </a:p>
        </p:txBody>
      </p:sp>
      <p:pic>
        <p:nvPicPr>
          <p:cNvPr id="17411" name="Picture 5" descr="Signal gen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0" y="3657600"/>
            <a:ext cx="8077200" cy="305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Oval 11"/>
          <p:cNvSpPr/>
          <p:nvPr/>
        </p:nvSpPr>
        <p:spPr>
          <a:xfrm>
            <a:off x="3200400" y="5105400"/>
            <a:ext cx="1066800" cy="1066800"/>
          </a:xfrm>
          <a:prstGeom prst="ellipse">
            <a:avLst/>
          </a:prstGeom>
          <a:noFill/>
          <a:ln w="1270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7467600" y="5105400"/>
            <a:ext cx="1066800" cy="1066800"/>
          </a:xfrm>
          <a:prstGeom prst="ellipse">
            <a:avLst/>
          </a:prstGeom>
          <a:noFill/>
          <a:ln w="127000" cmpd="sng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29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Function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7543800" cy="4389438"/>
          </a:xfrm>
        </p:spPr>
        <p:txBody>
          <a:bodyPr/>
          <a:lstStyle/>
          <a:p>
            <a:r>
              <a:rPr lang="en-US" altLang="zh-CN" smtClean="0"/>
              <a:t>Signal Types (normal output only) 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Square wave</a:t>
            </a:r>
          </a:p>
          <a:p>
            <a:pPr lvl="1"/>
            <a:r>
              <a:rPr lang="en-US" altLang="zh-CN" smtClean="0">
                <a:solidFill>
                  <a:srgbClr val="00B050"/>
                </a:solidFill>
              </a:rPr>
              <a:t>Triangular wave</a:t>
            </a:r>
          </a:p>
          <a:p>
            <a:pPr lvl="1"/>
            <a:r>
              <a:rPr lang="en-US" altLang="zh-CN" smtClean="0">
                <a:solidFill>
                  <a:srgbClr val="0070C0"/>
                </a:solidFill>
              </a:rPr>
              <a:t>Sinusoidal wave</a:t>
            </a:r>
          </a:p>
        </p:txBody>
      </p:sp>
      <p:pic>
        <p:nvPicPr>
          <p:cNvPr id="18435" name="Picture 5" descr="Signal gen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0" y="3657600"/>
            <a:ext cx="8077200" cy="305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5715000" y="4648200"/>
            <a:ext cx="457200" cy="38100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24600" y="4648200"/>
            <a:ext cx="457200" cy="381000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34200" y="4648200"/>
            <a:ext cx="457200" cy="381000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9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1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4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Function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429000" cy="4389438"/>
          </a:xfrm>
        </p:spPr>
        <p:txBody>
          <a:bodyPr/>
          <a:lstStyle/>
          <a:p>
            <a:r>
              <a:rPr lang="en-US" altLang="zh-CN" smtClean="0"/>
              <a:t>Parameter Knobs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Frequency (all)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Duty cycle (all)</a:t>
            </a:r>
          </a:p>
        </p:txBody>
      </p:sp>
      <p:pic>
        <p:nvPicPr>
          <p:cNvPr id="19459" name="Picture 5" descr="Signal gen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0" y="3657600"/>
            <a:ext cx="8077200" cy="305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3962400" y="1828800"/>
            <a:ext cx="4572000" cy="438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639763" lvl="1" indent="-246063">
              <a:spcBef>
                <a:spcPct val="20000"/>
              </a:spcBef>
              <a:buClr>
                <a:schemeClr val="accent1"/>
              </a:buClr>
              <a:buSzPct val="85000"/>
              <a:buFont typeface="Wingdings 2" pitchFamily="18" charset="2"/>
              <a:buChar char=""/>
            </a:pPr>
            <a:r>
              <a:rPr lang="en-US" altLang="zh-CN" sz="2400">
                <a:solidFill>
                  <a:srgbClr val="00B050"/>
                </a:solidFill>
                <a:latin typeface="Constantia" pitchFamily="18" charset="0"/>
              </a:rPr>
              <a:t>CMOS amp (CMOS only)</a:t>
            </a:r>
          </a:p>
          <a:p>
            <a:pPr marL="639763" lvl="1" indent="-246063">
              <a:spcBef>
                <a:spcPct val="20000"/>
              </a:spcBef>
              <a:buClr>
                <a:schemeClr val="accent1"/>
              </a:buClr>
              <a:buSzPct val="85000"/>
              <a:buFont typeface="Wingdings 2" pitchFamily="18" charset="2"/>
              <a:buChar char=""/>
            </a:pPr>
            <a:r>
              <a:rPr lang="en-US" altLang="zh-CN" sz="2400">
                <a:solidFill>
                  <a:srgbClr val="0070C0"/>
                </a:solidFill>
                <a:latin typeface="Constantia" pitchFamily="18" charset="0"/>
              </a:rPr>
              <a:t>Offset (normal only)</a:t>
            </a:r>
          </a:p>
          <a:p>
            <a:pPr marL="639763" lvl="1" indent="-246063">
              <a:spcBef>
                <a:spcPct val="20000"/>
              </a:spcBef>
              <a:buClr>
                <a:schemeClr val="accent1"/>
              </a:buClr>
              <a:buSzPct val="85000"/>
              <a:buFont typeface="Wingdings 2" pitchFamily="18" charset="2"/>
              <a:buChar char=""/>
            </a:pPr>
            <a:r>
              <a:rPr lang="en-US" altLang="zh-CN" sz="2400">
                <a:solidFill>
                  <a:srgbClr val="0070C0"/>
                </a:solidFill>
                <a:latin typeface="Constantia" pitchFamily="18" charset="0"/>
              </a:rPr>
              <a:t>Amplitude  (normal only)</a:t>
            </a:r>
          </a:p>
        </p:txBody>
      </p:sp>
      <p:sp>
        <p:nvSpPr>
          <p:cNvPr id="9" name="Rectangle 8"/>
          <p:cNvSpPr/>
          <p:nvPr/>
        </p:nvSpPr>
        <p:spPr>
          <a:xfrm>
            <a:off x="1524000" y="5105400"/>
            <a:ext cx="1066800" cy="11430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67200" y="5257800"/>
            <a:ext cx="609600" cy="9144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29200" y="5257800"/>
            <a:ext cx="609600" cy="9144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91200" y="5257800"/>
            <a:ext cx="609600" cy="914400"/>
          </a:xfrm>
          <a:prstGeom prst="rect">
            <a:avLst/>
          </a:prstGeom>
          <a:noFill/>
          <a:ln w="1016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629400" y="5257800"/>
            <a:ext cx="609600" cy="914400"/>
          </a:xfrm>
          <a:prstGeom prst="rect">
            <a:avLst/>
          </a:prstGeom>
          <a:noFill/>
          <a:ln w="1016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4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3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52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Function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6934200" cy="4389438"/>
          </a:xfrm>
        </p:spPr>
        <p:txBody>
          <a:bodyPr/>
          <a:lstStyle/>
          <a:p>
            <a:r>
              <a:rPr lang="en-US" altLang="zh-CN" smtClean="0"/>
              <a:t>Parameter Knobs</a:t>
            </a:r>
          </a:p>
          <a:p>
            <a:pPr lvl="1"/>
            <a:r>
              <a:rPr lang="en-US" altLang="zh-CN" smtClean="0"/>
              <a:t>Labeled in black: direct adjust</a:t>
            </a:r>
          </a:p>
          <a:p>
            <a:pPr lvl="2"/>
            <a:r>
              <a:rPr lang="en-US" altLang="zh-CN" smtClean="0">
                <a:solidFill>
                  <a:srgbClr val="FF0000"/>
                </a:solidFill>
              </a:rPr>
              <a:t>Frequency / Amplitude</a:t>
            </a:r>
          </a:p>
          <a:p>
            <a:pPr lvl="1"/>
            <a:r>
              <a:rPr lang="en-US" altLang="zh-CN" smtClean="0"/>
              <a:t>Labeled in orange: pull up to adjust</a:t>
            </a:r>
          </a:p>
          <a:p>
            <a:pPr lvl="2"/>
            <a:r>
              <a:rPr lang="en-US" altLang="zh-CN" smtClean="0">
                <a:solidFill>
                  <a:srgbClr val="7030A0"/>
                </a:solidFill>
              </a:rPr>
              <a:t>Duty cycle / CMOS / Offset</a:t>
            </a:r>
          </a:p>
        </p:txBody>
      </p:sp>
      <p:pic>
        <p:nvPicPr>
          <p:cNvPr id="20483" name="Picture 5" descr="Signal gen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0" y="3657600"/>
            <a:ext cx="8077200" cy="305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1524000" y="5105400"/>
            <a:ext cx="1066800" cy="11430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29400" y="5257800"/>
            <a:ext cx="609600" cy="9144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67200" y="5257800"/>
            <a:ext cx="609600" cy="9144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029200" y="5257800"/>
            <a:ext cx="609600" cy="9144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91200" y="5257800"/>
            <a:ext cx="609600" cy="9144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3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18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4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Function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924800" cy="4389438"/>
          </a:xfrm>
        </p:spPr>
        <p:txBody>
          <a:bodyPr/>
          <a:lstStyle/>
          <a:p>
            <a:r>
              <a:rPr lang="en-US" altLang="zh-CN" dirty="0" smtClean="0"/>
              <a:t>Scale Buttons</a:t>
            </a:r>
          </a:p>
          <a:p>
            <a:pPr lvl="1"/>
            <a:r>
              <a:rPr lang="en-US" altLang="zh-CN" dirty="0" smtClean="0"/>
              <a:t>1Hz to </a:t>
            </a:r>
            <a:r>
              <a:rPr lang="en-US" altLang="zh-CN" dirty="0" smtClean="0"/>
              <a:t>1MHz : Range </a:t>
            </a:r>
            <a:r>
              <a:rPr lang="en-US" altLang="zh-CN" smtClean="0"/>
              <a:t>of frequencies.</a:t>
            </a:r>
            <a:endParaRPr lang="en-US" altLang="zh-CN" dirty="0" smtClean="0"/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Output Frequency </a:t>
            </a:r>
            <a:r>
              <a:rPr lang="en-US" altLang="zh-CN" dirty="0" smtClean="0">
                <a:solidFill>
                  <a:srgbClr val="00B050"/>
                </a:solidFill>
              </a:rPr>
              <a:t>: Note that the unit is in the bottom right hand corner of the small screen.</a:t>
            </a:r>
            <a:endParaRPr lang="en-US" altLang="zh-CN" dirty="0" smtClean="0">
              <a:solidFill>
                <a:srgbClr val="FF0000"/>
              </a:solidFill>
            </a:endParaRPr>
          </a:p>
        </p:txBody>
      </p:sp>
      <p:pic>
        <p:nvPicPr>
          <p:cNvPr id="21507" name="Picture 5" descr="Signal gen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0" y="3657600"/>
            <a:ext cx="8077200" cy="305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762000" y="3962400"/>
            <a:ext cx="2667000" cy="10668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86200" y="3962400"/>
            <a:ext cx="4267200" cy="5334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5181600"/>
            <a:ext cx="990600" cy="1066800"/>
          </a:xfrm>
          <a:prstGeom prst="rect">
            <a:avLst/>
          </a:prstGeom>
          <a:noFill/>
          <a:ln w="1016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2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2971800" y="4648200"/>
            <a:ext cx="457200" cy="381000"/>
          </a:xfrm>
          <a:prstGeom prst="rect">
            <a:avLst/>
          </a:prstGeom>
          <a:noFill/>
          <a:ln w="1016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 advTm="28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8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3352800" cy="4389438"/>
          </a:xfrm>
        </p:spPr>
        <p:txBody>
          <a:bodyPr/>
          <a:lstStyle/>
          <a:p>
            <a:r>
              <a:rPr lang="en-US" altLang="zh-CN" smtClean="0"/>
              <a:t>Channel Buttons</a:t>
            </a:r>
          </a:p>
          <a:p>
            <a:pPr lvl="1"/>
            <a:r>
              <a:rPr lang="en-US" altLang="zh-CN" smtClean="0">
                <a:solidFill>
                  <a:srgbClr val="FFC000"/>
                </a:solidFill>
              </a:rPr>
              <a:t>CH1</a:t>
            </a:r>
            <a:r>
              <a:rPr lang="en-US" altLang="zh-CN" smtClean="0"/>
              <a:t> (yellow)</a:t>
            </a:r>
          </a:p>
          <a:p>
            <a:pPr lvl="1"/>
            <a:r>
              <a:rPr lang="en-US" altLang="zh-CN" smtClean="0">
                <a:solidFill>
                  <a:srgbClr val="0070C0"/>
                </a:solidFill>
              </a:rPr>
              <a:t>CH2</a:t>
            </a:r>
            <a:r>
              <a:rPr lang="en-US" altLang="zh-CN" smtClean="0"/>
              <a:t> (blue)</a:t>
            </a:r>
          </a:p>
          <a:p>
            <a:pPr lvl="1"/>
            <a:r>
              <a:rPr lang="en-US" altLang="zh-CN" smtClean="0">
                <a:solidFill>
                  <a:srgbClr val="7030A0"/>
                </a:solidFill>
              </a:rPr>
              <a:t>MATH</a:t>
            </a:r>
            <a:r>
              <a:rPr lang="en-US" altLang="zh-CN" smtClean="0"/>
              <a:t> (purple)</a:t>
            </a:r>
          </a:p>
          <a:p>
            <a:pPr lvl="1"/>
            <a:r>
              <a:rPr lang="en-US" altLang="zh-CN" smtClean="0"/>
              <a:t>REF (white)</a:t>
            </a:r>
          </a:p>
        </p:txBody>
      </p:sp>
      <p:pic>
        <p:nvPicPr>
          <p:cNvPr id="22531" name="Picture 6" descr="Osci panel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0" y="304800"/>
            <a:ext cx="5180013" cy="6218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Picture 2" descr="F:\NewFile3.bmp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2400" y="3906838"/>
            <a:ext cx="3644900" cy="2665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8"/>
          <p:cNvSpPr/>
          <p:nvPr/>
        </p:nvSpPr>
        <p:spPr>
          <a:xfrm>
            <a:off x="4038600" y="2209800"/>
            <a:ext cx="609600" cy="381000"/>
          </a:xfrm>
          <a:prstGeom prst="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38600" y="2819400"/>
            <a:ext cx="609600" cy="381000"/>
          </a:xfrm>
          <a:prstGeom prst="rect">
            <a:avLst/>
          </a:prstGeom>
          <a:noFill/>
          <a:ln w="635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38600" y="3352800"/>
            <a:ext cx="609600" cy="381000"/>
          </a:xfrm>
          <a:prstGeom prst="rect">
            <a:avLst/>
          </a:prstGeom>
          <a:noFill/>
          <a:ln w="635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3" name="Bent-Up Arrow 12"/>
          <p:cNvSpPr/>
          <p:nvPr/>
        </p:nvSpPr>
        <p:spPr>
          <a:xfrm rot="10800000">
            <a:off x="152400" y="2133600"/>
            <a:ext cx="685800" cy="2057400"/>
          </a:xfrm>
          <a:prstGeom prst="bentUpArrow">
            <a:avLst>
              <a:gd name="adj1" fmla="val 12149"/>
              <a:gd name="adj2" fmla="val 25000"/>
              <a:gd name="adj3" fmla="val 25000"/>
            </a:avLst>
          </a:prstGeom>
          <a:solidFill>
            <a:srgbClr val="FFC000"/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Bent-Up Arrow 13"/>
          <p:cNvSpPr/>
          <p:nvPr/>
        </p:nvSpPr>
        <p:spPr>
          <a:xfrm rot="10800000">
            <a:off x="304800" y="2590800"/>
            <a:ext cx="533400" cy="2209800"/>
          </a:xfrm>
          <a:prstGeom prst="bentUpArrow">
            <a:avLst>
              <a:gd name="adj1" fmla="val 13756"/>
              <a:gd name="adj2" fmla="val 25000"/>
              <a:gd name="adj3" fmla="val 25000"/>
            </a:avLst>
          </a:prstGeom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Bent-Up Arrow 14"/>
          <p:cNvSpPr/>
          <p:nvPr/>
        </p:nvSpPr>
        <p:spPr>
          <a:xfrm rot="10800000">
            <a:off x="457200" y="2971800"/>
            <a:ext cx="381000" cy="2514600"/>
          </a:xfrm>
          <a:prstGeom prst="bentUpArrow">
            <a:avLst>
              <a:gd name="adj1" fmla="val 25000"/>
              <a:gd name="adj2" fmla="val 25000"/>
              <a:gd name="adj3" fmla="val 36566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2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4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5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Oscilloscope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95400"/>
            <a:ext cx="3276600" cy="5562600"/>
          </a:xfrm>
        </p:spPr>
        <p:txBody>
          <a:bodyPr/>
          <a:lstStyle/>
          <a:p>
            <a:r>
              <a:rPr lang="en-US" altLang="zh-CN" smtClean="0"/>
              <a:t>Channel Menu</a:t>
            </a:r>
          </a:p>
          <a:p>
            <a:pPr lvl="1"/>
            <a:r>
              <a:rPr lang="en-US" altLang="zh-CN" smtClean="0">
                <a:solidFill>
                  <a:srgbClr val="FF0000"/>
                </a:solidFill>
              </a:rPr>
              <a:t>Coupling</a:t>
            </a:r>
          </a:p>
          <a:p>
            <a:pPr lvl="2"/>
            <a:r>
              <a:rPr lang="en-US" altLang="zh-CN" smtClean="0"/>
              <a:t>DC: pass DC &amp; AC</a:t>
            </a:r>
          </a:p>
          <a:p>
            <a:pPr lvl="2"/>
            <a:r>
              <a:rPr lang="en-US" altLang="zh-CN" smtClean="0"/>
              <a:t>AC: block DC</a:t>
            </a:r>
          </a:p>
          <a:p>
            <a:pPr lvl="1"/>
            <a:r>
              <a:rPr lang="en-US" altLang="zh-CN" smtClean="0">
                <a:solidFill>
                  <a:srgbClr val="0070C0"/>
                </a:solidFill>
              </a:rPr>
              <a:t>BW Limit</a:t>
            </a:r>
          </a:p>
          <a:p>
            <a:pPr lvl="2"/>
            <a:r>
              <a:rPr lang="en-US" altLang="zh-CN" smtClean="0"/>
              <a:t>Choose OFF</a:t>
            </a:r>
          </a:p>
          <a:p>
            <a:pPr lvl="1"/>
            <a:r>
              <a:rPr lang="en-US" altLang="zh-CN" smtClean="0">
                <a:solidFill>
                  <a:srgbClr val="00B050"/>
                </a:solidFill>
              </a:rPr>
              <a:t>Probe</a:t>
            </a:r>
          </a:p>
          <a:p>
            <a:pPr lvl="2"/>
            <a:r>
              <a:rPr lang="en-US" altLang="zh-CN" smtClean="0"/>
              <a:t>Choose 1x</a:t>
            </a:r>
          </a:p>
          <a:p>
            <a:pPr lvl="1"/>
            <a:r>
              <a:rPr lang="en-US" altLang="zh-CN" smtClean="0">
                <a:solidFill>
                  <a:srgbClr val="7030A0"/>
                </a:solidFill>
              </a:rPr>
              <a:t>Digital filter</a:t>
            </a:r>
          </a:p>
          <a:p>
            <a:pPr lvl="2"/>
            <a:r>
              <a:rPr lang="en-US" altLang="zh-CN" smtClean="0"/>
              <a:t>Choose OFF</a:t>
            </a:r>
          </a:p>
          <a:p>
            <a:pPr lvl="1"/>
            <a:r>
              <a:rPr lang="en-US" altLang="zh-CN" smtClean="0">
                <a:solidFill>
                  <a:srgbClr val="FF6600"/>
                </a:solidFill>
              </a:rPr>
              <a:t>Page 2</a:t>
            </a:r>
          </a:p>
          <a:p>
            <a:pPr lvl="2"/>
            <a:r>
              <a:rPr lang="en-US" altLang="zh-CN" smtClean="0"/>
              <a:t>Default</a:t>
            </a:r>
          </a:p>
        </p:txBody>
      </p:sp>
      <p:pic>
        <p:nvPicPr>
          <p:cNvPr id="23555" name="Picture 11" descr="Channel.jp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200400" y="1752600"/>
            <a:ext cx="5943600" cy="3751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6858000" y="1981200"/>
            <a:ext cx="2286000" cy="685800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858000" y="2743200"/>
            <a:ext cx="2286000" cy="533400"/>
          </a:xfrm>
          <a:prstGeom prst="rect">
            <a:avLst/>
          </a:prstGeom>
          <a:noFill/>
          <a:ln w="1016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858000" y="3352800"/>
            <a:ext cx="2286000" cy="609600"/>
          </a:xfrm>
          <a:prstGeom prst="rect">
            <a:avLst/>
          </a:prstGeom>
          <a:noFill/>
          <a:ln w="1016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8000" y="4038600"/>
            <a:ext cx="2286000" cy="457200"/>
          </a:xfrm>
          <a:prstGeom prst="rect">
            <a:avLst/>
          </a:prstGeom>
          <a:noFill/>
          <a:ln w="1016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858000" y="4572000"/>
            <a:ext cx="2286000" cy="762000"/>
          </a:xfrm>
          <a:prstGeom prst="rect">
            <a:avLst/>
          </a:prstGeom>
          <a:noFill/>
          <a:ln w="1016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0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839200" y="65532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5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81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.8|7.7|4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1.1|8.5|4.9|2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|4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2.5|3.9|11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8.1|7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5|1|1|0.8|0.8|2.8|2|2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8|1.5|1.1|3.7|3.1|3.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5|0.6|0.9|0.9|0.8|3.4|4.3|6.3|7.8|3.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|3|1.3|0.9|0.8|3.2|3.8|7.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4|0.9|1|1.2|8.5|1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7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|0.9|0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1|1.4|1.3|1.3|1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4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6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5|1|1.1|1|2.8|1|1.7|1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3|0.9|1.2|0.9|0.8|7.3|11.4|2.7|1.4|1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0.9|4.6|6.1|0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7.2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Flow">
    <a:dk1>
      <a:sysClr val="windowText" lastClr="000000"/>
    </a:dk1>
    <a:lt1>
      <a:sysClr val="window" lastClr="FFFFFF"/>
    </a:lt1>
    <a:dk2>
      <a:srgbClr val="04617B"/>
    </a:dk2>
    <a:lt2>
      <a:srgbClr val="DBF5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E2D7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Flow">
    <a:dk1>
      <a:sysClr val="windowText" lastClr="000000"/>
    </a:dk1>
    <a:lt1>
      <a:sysClr val="window" lastClr="FFFFFF"/>
    </a:lt1>
    <a:dk2>
      <a:srgbClr val="04617B"/>
    </a:dk2>
    <a:lt2>
      <a:srgbClr val="DBF5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E2D700"/>
    </a:hlink>
    <a:folHlink>
      <a:srgbClr val="85DFD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1374</TotalTime>
  <Words>537</Words>
  <Application>Microsoft Office PowerPoint</Application>
  <PresentationFormat>On-screen Show (4:3)</PresentationFormat>
  <Paragraphs>164</Paragraphs>
  <Slides>22</Slides>
  <Notes>5</Notes>
  <HiddenSlides>0</HiddenSlides>
  <MMClips>22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Flow</vt:lpstr>
      <vt:lpstr>Slide 1</vt:lpstr>
      <vt:lpstr>Equipments Involved</vt:lpstr>
      <vt:lpstr>Function Generator</vt:lpstr>
      <vt:lpstr>Function Generator</vt:lpstr>
      <vt:lpstr>Function Generator</vt:lpstr>
      <vt:lpstr>Function Generator</vt:lpstr>
      <vt:lpstr>Function Generator</vt:lpstr>
      <vt:lpstr>Oscilloscope</vt:lpstr>
      <vt:lpstr>Oscilloscope</vt:lpstr>
      <vt:lpstr>Oscilloscope Probe</vt:lpstr>
      <vt:lpstr>Oscilloscope</vt:lpstr>
      <vt:lpstr>Oscilloscope</vt:lpstr>
      <vt:lpstr>Oscilloscope</vt:lpstr>
      <vt:lpstr>Oscilloscope</vt:lpstr>
      <vt:lpstr>Oscilloscope</vt:lpstr>
      <vt:lpstr>Oscilloscope</vt:lpstr>
      <vt:lpstr>Oscilloscope</vt:lpstr>
      <vt:lpstr>Oscilloscope</vt:lpstr>
      <vt:lpstr>Oscilloscope</vt:lpstr>
      <vt:lpstr>Oscilloscope</vt:lpstr>
      <vt:lpstr>Oscilloscope</vt:lpstr>
      <vt:lpstr>Thanks &amp; Enjoy!</vt:lpstr>
    </vt:vector>
  </TitlesOfParts>
  <Company>National University of Singapore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adminnus</dc:creator>
  <cp:lastModifiedBy>g0900299</cp:lastModifiedBy>
  <cp:revision>227</cp:revision>
  <dcterms:created xsi:type="dcterms:W3CDTF">2012-09-01T06:06:37Z</dcterms:created>
  <dcterms:modified xsi:type="dcterms:W3CDTF">2013-08-27T08:41:55Z</dcterms:modified>
</cp:coreProperties>
</file>

<file path=docProps/thumbnail.jpeg>
</file>